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sldIdLst>
    <p:sldId id="257" r:id="rId4"/>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17C228-6CD8-42C1-BE33-CB2CDFEA4AD5}" v="3" dt="2024-01-31T16:58:46.1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3" d="100"/>
          <a:sy n="43" d="100"/>
        </p:scale>
        <p:origin x="216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7B4CF7-82BD-4A92-B3B0-95D7AC71282D}"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C9204-381E-49F8-AD19-8D49B2A20539}" type="slidenum">
              <a:rPr lang="en-US" smtClean="0"/>
              <a:t>‹#›</a:t>
            </a:fld>
            <a:endParaRPr lang="en-US"/>
          </a:p>
        </p:txBody>
      </p:sp>
    </p:spTree>
    <p:extLst>
      <p:ext uri="{BB962C8B-B14F-4D97-AF65-F5344CB8AC3E}">
        <p14:creationId xmlns:p14="http://schemas.microsoft.com/office/powerpoint/2010/main" val="2870321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7B4CF7-82BD-4A92-B3B0-95D7AC71282D}"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C9204-381E-49F8-AD19-8D49B2A20539}" type="slidenum">
              <a:rPr lang="en-US" smtClean="0"/>
              <a:t>‹#›</a:t>
            </a:fld>
            <a:endParaRPr lang="en-US"/>
          </a:p>
        </p:txBody>
      </p:sp>
    </p:spTree>
    <p:extLst>
      <p:ext uri="{BB962C8B-B14F-4D97-AF65-F5344CB8AC3E}">
        <p14:creationId xmlns:p14="http://schemas.microsoft.com/office/powerpoint/2010/main" val="1286281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7B4CF7-82BD-4A92-B3B0-95D7AC71282D}"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C9204-381E-49F8-AD19-8D49B2A20539}" type="slidenum">
              <a:rPr lang="en-US" smtClean="0"/>
              <a:t>‹#›</a:t>
            </a:fld>
            <a:endParaRPr lang="en-US"/>
          </a:p>
        </p:txBody>
      </p:sp>
    </p:spTree>
    <p:extLst>
      <p:ext uri="{BB962C8B-B14F-4D97-AF65-F5344CB8AC3E}">
        <p14:creationId xmlns:p14="http://schemas.microsoft.com/office/powerpoint/2010/main" val="3725051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7B4CF7-82BD-4A92-B3B0-95D7AC71282D}"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C9204-381E-49F8-AD19-8D49B2A20539}" type="slidenum">
              <a:rPr lang="en-US" smtClean="0"/>
              <a:t>‹#›</a:t>
            </a:fld>
            <a:endParaRPr lang="en-US"/>
          </a:p>
        </p:txBody>
      </p:sp>
    </p:spTree>
    <p:extLst>
      <p:ext uri="{BB962C8B-B14F-4D97-AF65-F5344CB8AC3E}">
        <p14:creationId xmlns:p14="http://schemas.microsoft.com/office/powerpoint/2010/main" val="3188665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7B4CF7-82BD-4A92-B3B0-95D7AC71282D}"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C9204-381E-49F8-AD19-8D49B2A20539}" type="slidenum">
              <a:rPr lang="en-US" smtClean="0"/>
              <a:t>‹#›</a:t>
            </a:fld>
            <a:endParaRPr lang="en-US"/>
          </a:p>
        </p:txBody>
      </p:sp>
    </p:spTree>
    <p:extLst>
      <p:ext uri="{BB962C8B-B14F-4D97-AF65-F5344CB8AC3E}">
        <p14:creationId xmlns:p14="http://schemas.microsoft.com/office/powerpoint/2010/main" val="3678068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7B4CF7-82BD-4A92-B3B0-95D7AC71282D}"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C9204-381E-49F8-AD19-8D49B2A20539}" type="slidenum">
              <a:rPr lang="en-US" smtClean="0"/>
              <a:t>‹#›</a:t>
            </a:fld>
            <a:endParaRPr lang="en-US"/>
          </a:p>
        </p:txBody>
      </p:sp>
    </p:spTree>
    <p:extLst>
      <p:ext uri="{BB962C8B-B14F-4D97-AF65-F5344CB8AC3E}">
        <p14:creationId xmlns:p14="http://schemas.microsoft.com/office/powerpoint/2010/main" val="2114299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7B4CF7-82BD-4A92-B3B0-95D7AC71282D}" type="datetimeFigureOut">
              <a:rPr lang="en-US" smtClean="0"/>
              <a:t>3/6/2024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FC9204-381E-49F8-AD19-8D49B2A20539}" type="slidenum">
              <a:rPr lang="en-US" smtClean="0"/>
              <a:t>‹#›</a:t>
            </a:fld>
            <a:endParaRPr lang="en-US"/>
          </a:p>
        </p:txBody>
      </p:sp>
    </p:spTree>
    <p:extLst>
      <p:ext uri="{BB962C8B-B14F-4D97-AF65-F5344CB8AC3E}">
        <p14:creationId xmlns:p14="http://schemas.microsoft.com/office/powerpoint/2010/main" val="575419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7B4CF7-82BD-4A92-B3B0-95D7AC71282D}" type="datetimeFigureOut">
              <a:rPr lang="en-US" smtClean="0"/>
              <a:t>3/6/2024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FC9204-381E-49F8-AD19-8D49B2A20539}" type="slidenum">
              <a:rPr lang="en-US" smtClean="0"/>
              <a:t>‹#›</a:t>
            </a:fld>
            <a:endParaRPr lang="en-US"/>
          </a:p>
        </p:txBody>
      </p:sp>
    </p:spTree>
    <p:extLst>
      <p:ext uri="{BB962C8B-B14F-4D97-AF65-F5344CB8AC3E}">
        <p14:creationId xmlns:p14="http://schemas.microsoft.com/office/powerpoint/2010/main" val="3613507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7B4CF7-82BD-4A92-B3B0-95D7AC71282D}" type="datetimeFigureOut">
              <a:rPr lang="en-US" smtClean="0"/>
              <a:t>3/6/2024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FC9204-381E-49F8-AD19-8D49B2A20539}" type="slidenum">
              <a:rPr lang="en-US" smtClean="0"/>
              <a:t>‹#›</a:t>
            </a:fld>
            <a:endParaRPr lang="en-US"/>
          </a:p>
        </p:txBody>
      </p:sp>
    </p:spTree>
    <p:extLst>
      <p:ext uri="{BB962C8B-B14F-4D97-AF65-F5344CB8AC3E}">
        <p14:creationId xmlns:p14="http://schemas.microsoft.com/office/powerpoint/2010/main" val="3003019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697B4CF7-82BD-4A92-B3B0-95D7AC71282D}"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C9204-381E-49F8-AD19-8D49B2A20539}" type="slidenum">
              <a:rPr lang="en-US" smtClean="0"/>
              <a:t>‹#›</a:t>
            </a:fld>
            <a:endParaRPr lang="en-US"/>
          </a:p>
        </p:txBody>
      </p:sp>
    </p:spTree>
    <p:extLst>
      <p:ext uri="{BB962C8B-B14F-4D97-AF65-F5344CB8AC3E}">
        <p14:creationId xmlns:p14="http://schemas.microsoft.com/office/powerpoint/2010/main" val="75412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697B4CF7-82BD-4A92-B3B0-95D7AC71282D}"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C9204-381E-49F8-AD19-8D49B2A20539}" type="slidenum">
              <a:rPr lang="en-US" smtClean="0"/>
              <a:t>‹#›</a:t>
            </a:fld>
            <a:endParaRPr lang="en-US"/>
          </a:p>
        </p:txBody>
      </p:sp>
    </p:spTree>
    <p:extLst>
      <p:ext uri="{BB962C8B-B14F-4D97-AF65-F5344CB8AC3E}">
        <p14:creationId xmlns:p14="http://schemas.microsoft.com/office/powerpoint/2010/main" val="1134488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97B4CF7-82BD-4A92-B3B0-95D7AC71282D}" type="datetimeFigureOut">
              <a:rPr lang="en-US" smtClean="0"/>
              <a:t>3/6/2024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B9FC9204-381E-49F8-AD19-8D49B2A20539}" type="slidenum">
              <a:rPr lang="en-US" smtClean="0"/>
              <a:t>‹#›</a:t>
            </a:fld>
            <a:endParaRPr lang="en-US"/>
          </a:p>
        </p:txBody>
      </p:sp>
    </p:spTree>
    <p:extLst>
      <p:ext uri="{BB962C8B-B14F-4D97-AF65-F5344CB8AC3E}">
        <p14:creationId xmlns:p14="http://schemas.microsoft.com/office/powerpoint/2010/main" val="13628601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A5F9BF8-8FC0-C265-C591-8523971B23DB}"/>
              </a:ext>
            </a:extLst>
          </p:cNvPr>
          <p:cNvPicPr>
            <a:picLocks/>
          </p:cNvPicPr>
          <p:nvPr/>
        </p:nvPicPr>
        <p:blipFill rotWithShape="1">
          <a:blip r:embed="rId2" cstate="screen">
            <a:extLst>
              <a:ext uri="{28A0092B-C50C-407E-A947-70E740481C1C}">
                <a14:useLocalDpi xmlns:a14="http://schemas.microsoft.com/office/drawing/2010/main"/>
              </a:ext>
            </a:extLst>
          </a:blip>
          <a:srcRect b="93333"/>
          <a:stretch/>
        </p:blipFill>
        <p:spPr>
          <a:xfrm>
            <a:off x="643033" y="3127464"/>
            <a:ext cx="6394261" cy="176156"/>
          </a:xfrm>
          <a:prstGeom prst="rect">
            <a:avLst/>
          </a:prstGeom>
        </p:spPr>
      </p:pic>
      <p:sp>
        <p:nvSpPr>
          <p:cNvPr id="10" name="TextBox 9">
            <a:extLst>
              <a:ext uri="{FF2B5EF4-FFF2-40B4-BE49-F238E27FC236}">
                <a16:creationId xmlns:a16="http://schemas.microsoft.com/office/drawing/2014/main" id="{54A842F2-B67A-7E72-CFE3-626658DD52E2}"/>
              </a:ext>
            </a:extLst>
          </p:cNvPr>
          <p:cNvSpPr txBox="1"/>
          <p:nvPr/>
        </p:nvSpPr>
        <p:spPr>
          <a:xfrm>
            <a:off x="519953" y="3340295"/>
            <a:ext cx="6857999" cy="584775"/>
          </a:xfrm>
          <a:prstGeom prst="rect">
            <a:avLst/>
          </a:prstGeom>
          <a:noFill/>
        </p:spPr>
        <p:txBody>
          <a:bodyPr wrap="square" rtlCol="0">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School of Art Visiting Artist &amp; Scholars Lecture Series and Dr. Flavia Bastos presents: </a:t>
            </a:r>
          </a:p>
        </p:txBody>
      </p:sp>
      <p:sp>
        <p:nvSpPr>
          <p:cNvPr id="11" name="TextBox 10">
            <a:extLst>
              <a:ext uri="{FF2B5EF4-FFF2-40B4-BE49-F238E27FC236}">
                <a16:creationId xmlns:a16="http://schemas.microsoft.com/office/drawing/2014/main" id="{6EF2BE67-0656-F711-58BE-209C80C1D28B}"/>
              </a:ext>
            </a:extLst>
          </p:cNvPr>
          <p:cNvSpPr txBox="1"/>
          <p:nvPr/>
        </p:nvSpPr>
        <p:spPr>
          <a:xfrm>
            <a:off x="413774" y="3828646"/>
            <a:ext cx="6852777" cy="369332"/>
          </a:xfrm>
          <a:prstGeom prst="rect">
            <a:avLst/>
          </a:prstGeom>
          <a:noFill/>
        </p:spPr>
        <p:txBody>
          <a:bodyPr wrap="square" rtlCol="0">
            <a:spAutoFit/>
          </a:bodyPr>
          <a:lstStyle/>
          <a:p>
            <a:pPr marL="0" marR="0" algn="ctr" fontAlgn="base">
              <a:spcBef>
                <a:spcPts val="0"/>
              </a:spcBef>
              <a:spcAft>
                <a:spcPts val="0"/>
              </a:spcAft>
            </a:pPr>
            <a:r>
              <a:rPr lang="en-US" sz="1800" b="1" dirty="0">
                <a:effectLst/>
                <a:latin typeface="Open Sans" panose="020B0606030504020204" pitchFamily="34" charset="0"/>
                <a:ea typeface="Open Sans" panose="020B0606030504020204" pitchFamily="34" charset="0"/>
                <a:cs typeface="Open Sans" panose="020B0606030504020204" pitchFamily="34" charset="0"/>
              </a:rPr>
              <a:t>Is AI Art really </a:t>
            </a:r>
            <a:r>
              <a:rPr lang="en-US" sz="1800" b="1" i="1" dirty="0">
                <a:effectLst/>
                <a:latin typeface="Open Sans" panose="020B0606030504020204" pitchFamily="34" charset="0"/>
                <a:ea typeface="Open Sans" panose="020B0606030504020204" pitchFamily="34" charset="0"/>
                <a:cs typeface="Open Sans" panose="020B0606030504020204" pitchFamily="34" charset="0"/>
              </a:rPr>
              <a:t>Art</a:t>
            </a:r>
            <a:r>
              <a:rPr lang="en-US" sz="1800" b="1" dirty="0">
                <a:effectLst/>
                <a:latin typeface="Open Sans" panose="020B0606030504020204" pitchFamily="34" charset="0"/>
                <a:ea typeface="Open Sans" panose="020B0606030504020204" pitchFamily="34" charset="0"/>
                <a:cs typeface="Open Sans" panose="020B0606030504020204" pitchFamily="34" charset="0"/>
              </a:rPr>
              <a:t>? Exploring Creativity and Authenticity</a:t>
            </a:r>
            <a:r>
              <a:rPr lang="en-US" sz="1800" dirty="0">
                <a:effectLst/>
                <a:latin typeface="Open Sans" panose="020B0606030504020204" pitchFamily="34" charset="0"/>
                <a:ea typeface="Open Sans" panose="020B0606030504020204" pitchFamily="34" charset="0"/>
                <a:cs typeface="Open Sans" panose="020B0606030504020204" pitchFamily="34" charset="0"/>
              </a:rPr>
              <a:t> </a:t>
            </a:r>
          </a:p>
        </p:txBody>
      </p:sp>
      <p:sp>
        <p:nvSpPr>
          <p:cNvPr id="15" name="TextBox 14">
            <a:extLst>
              <a:ext uri="{FF2B5EF4-FFF2-40B4-BE49-F238E27FC236}">
                <a16:creationId xmlns:a16="http://schemas.microsoft.com/office/drawing/2014/main" id="{D14BBDEF-BD6D-CDC7-41CB-FEAC898F5A02}"/>
              </a:ext>
            </a:extLst>
          </p:cNvPr>
          <p:cNvSpPr txBox="1"/>
          <p:nvPr/>
        </p:nvSpPr>
        <p:spPr>
          <a:xfrm>
            <a:off x="3733805" y="4500280"/>
            <a:ext cx="3124195" cy="3570208"/>
          </a:xfrm>
          <a:prstGeom prst="rect">
            <a:avLst/>
          </a:prstGeom>
          <a:noFill/>
        </p:spPr>
        <p:txBody>
          <a:bodyPr wrap="square" rtlCol="0">
            <a:spAutoFit/>
          </a:bodyPr>
          <a:lstStyle/>
          <a:p>
            <a:pPr marL="0" marR="0" fontAlgn="base">
              <a:spcBef>
                <a:spcPts val="0"/>
              </a:spcBef>
              <a:spcAft>
                <a:spcPts val="0"/>
              </a:spcAft>
            </a:pPr>
            <a:r>
              <a:rPr lang="en-US" sz="1200" dirty="0">
                <a:effectLst/>
                <a:latin typeface="Calibri" panose="020F0502020204030204" pitchFamily="34" charset="0"/>
                <a:ea typeface="Calibri" panose="020F0502020204030204" pitchFamily="34" charset="0"/>
              </a:rPr>
              <a:t>Artists are increasingly collaborating with AI algorithms to push the boundaries of art and using technology as a tool to amplify their creative vision. At the heart of the AI and art debate lies the concept of creativity. Traditionally, creativity has been associated with human ingenuity, the ability to connect disparate ideas, and the expression of unique perspectives. But can machines, driven by algorithms and data, truly be creative? This panel discussion examines the possibilities, limitations, and liabilities of leveraging artificial intelligence to create art. Three panelists will reflect upon the entanglements AI promotes between technology and human emotion, and its effects in reshaping the landscape of artistic expression, and challenging established social practices and assumptions.  </a:t>
            </a:r>
          </a:p>
          <a:p>
            <a:endParaRPr lang="en-US" sz="1000" dirty="0">
              <a:ea typeface="Times New Roman" panose="02020603050405020304" pitchFamily="18" charset="0"/>
            </a:endParaRPr>
          </a:p>
        </p:txBody>
      </p:sp>
      <p:sp>
        <p:nvSpPr>
          <p:cNvPr id="16" name="TextBox 15">
            <a:extLst>
              <a:ext uri="{FF2B5EF4-FFF2-40B4-BE49-F238E27FC236}">
                <a16:creationId xmlns:a16="http://schemas.microsoft.com/office/drawing/2014/main" id="{03944154-217C-A432-5E08-35186972A408}"/>
              </a:ext>
            </a:extLst>
          </p:cNvPr>
          <p:cNvSpPr txBox="1"/>
          <p:nvPr/>
        </p:nvSpPr>
        <p:spPr>
          <a:xfrm>
            <a:off x="4731008" y="8217635"/>
            <a:ext cx="2941761" cy="923330"/>
          </a:xfrm>
          <a:prstGeom prst="rect">
            <a:avLst/>
          </a:prstGeom>
          <a:noFill/>
        </p:spPr>
        <p:txBody>
          <a:bodyPr wrap="square" rtlCol="0">
            <a:spAutoFit/>
          </a:bodyPr>
          <a:lstStyle/>
          <a:p>
            <a:r>
              <a:rPr lang="en-US" dirty="0">
                <a:latin typeface="Open Sans Extrabold" panose="020B0906030804020204" pitchFamily="34" charset="0"/>
                <a:ea typeface="Open Sans Extrabold" panose="020B0906030804020204" pitchFamily="34" charset="0"/>
                <a:cs typeface="Open Sans Extrabold" panose="020B0906030804020204" pitchFamily="34" charset="0"/>
              </a:rPr>
              <a:t>February 19, 2024 </a:t>
            </a:r>
          </a:p>
          <a:p>
            <a:r>
              <a:rPr lang="en-US" dirty="0">
                <a:latin typeface="Open Sans Extrabold" panose="020B0906030804020204" pitchFamily="34" charset="0"/>
                <a:ea typeface="Open Sans Extrabold" panose="020B0906030804020204" pitchFamily="34" charset="0"/>
                <a:cs typeface="Open Sans Extrabold" panose="020B0906030804020204" pitchFamily="34" charset="0"/>
              </a:rPr>
              <a:t>5 pm</a:t>
            </a:r>
          </a:p>
          <a:p>
            <a:r>
              <a:rPr lang="en-US" dirty="0">
                <a:latin typeface="Open Sans" panose="020B0606030504020204" pitchFamily="34" charset="0"/>
                <a:ea typeface="Open Sans" panose="020B0606030504020204" pitchFamily="34" charset="0"/>
                <a:cs typeface="Open Sans" panose="020B0606030504020204" pitchFamily="34" charset="0"/>
              </a:rPr>
              <a:t>Zoom</a:t>
            </a:r>
          </a:p>
        </p:txBody>
      </p:sp>
      <p:pic>
        <p:nvPicPr>
          <p:cNvPr id="18" name="Picture 17" descr="A qr code on a white background&#10;&#10;Description automatically generated">
            <a:extLst>
              <a:ext uri="{FF2B5EF4-FFF2-40B4-BE49-F238E27FC236}">
                <a16:creationId xmlns:a16="http://schemas.microsoft.com/office/drawing/2014/main" id="{C6AEE91D-87CF-565F-155C-93AE1234515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813184" y="8258882"/>
            <a:ext cx="923330" cy="923330"/>
          </a:xfrm>
          <a:prstGeom prst="rect">
            <a:avLst/>
          </a:prstGeom>
        </p:spPr>
      </p:pic>
      <p:sp>
        <p:nvSpPr>
          <p:cNvPr id="19" name="TextBox 18">
            <a:extLst>
              <a:ext uri="{FF2B5EF4-FFF2-40B4-BE49-F238E27FC236}">
                <a16:creationId xmlns:a16="http://schemas.microsoft.com/office/drawing/2014/main" id="{FC030FCE-4342-1F6A-79F6-82DCAC133F09}"/>
              </a:ext>
            </a:extLst>
          </p:cNvPr>
          <p:cNvSpPr txBox="1"/>
          <p:nvPr/>
        </p:nvSpPr>
        <p:spPr>
          <a:xfrm>
            <a:off x="3638477" y="8035230"/>
            <a:ext cx="851678" cy="276999"/>
          </a:xfrm>
          <a:prstGeom prst="rect">
            <a:avLst/>
          </a:prstGeom>
          <a:noFill/>
        </p:spPr>
        <p:txBody>
          <a:bodyPr wrap="square" rtlCol="0">
            <a:spAutoFit/>
          </a:bodyPr>
          <a:lstStyle/>
          <a:p>
            <a:pPr algn="ctr"/>
            <a:r>
              <a:rPr lang="en-US" sz="1200" b="1" dirty="0">
                <a:solidFill>
                  <a:schemeClr val="tx1">
                    <a:lumMod val="50000"/>
                    <a:lumOff val="50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RSVP</a:t>
            </a:r>
          </a:p>
        </p:txBody>
      </p:sp>
      <p:pic>
        <p:nvPicPr>
          <p:cNvPr id="3" name="Graphic 2">
            <a:extLst>
              <a:ext uri="{FF2B5EF4-FFF2-40B4-BE49-F238E27FC236}">
                <a16:creationId xmlns:a16="http://schemas.microsoft.com/office/drawing/2014/main" id="{AC177160-104D-13F7-1C95-EE8B45F2F9B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57199" y="8885462"/>
            <a:ext cx="1591977" cy="715739"/>
          </a:xfrm>
          <a:prstGeom prst="rect">
            <a:avLst/>
          </a:prstGeom>
        </p:spPr>
      </p:pic>
      <p:pic>
        <p:nvPicPr>
          <p:cNvPr id="4" name="Picture 3" descr="A person wearing a hat&#10;&#10;Description automatically generated">
            <a:extLst>
              <a:ext uri="{FF2B5EF4-FFF2-40B4-BE49-F238E27FC236}">
                <a16:creationId xmlns:a16="http://schemas.microsoft.com/office/drawing/2014/main" id="{24F54F06-E716-57C8-9AF6-393A17A0371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36514" y="819608"/>
            <a:ext cx="2300780" cy="2312793"/>
          </a:xfrm>
          <a:prstGeom prst="rect">
            <a:avLst/>
          </a:prstGeom>
        </p:spPr>
      </p:pic>
      <p:pic>
        <p:nvPicPr>
          <p:cNvPr id="7" name="Picture 6">
            <a:extLst>
              <a:ext uri="{FF2B5EF4-FFF2-40B4-BE49-F238E27FC236}">
                <a16:creationId xmlns:a16="http://schemas.microsoft.com/office/drawing/2014/main" id="{AAF63E8F-3885-A676-217B-AD14539A2F9A}"/>
              </a:ext>
            </a:extLst>
          </p:cNvPr>
          <p:cNvPicPr>
            <a:picLocks noChangeAspect="1"/>
          </p:cNvPicPr>
          <p:nvPr/>
        </p:nvPicPr>
        <p:blipFill>
          <a:blip r:embed="rId7"/>
          <a:stretch>
            <a:fillRect/>
          </a:stretch>
        </p:blipFill>
        <p:spPr>
          <a:xfrm>
            <a:off x="2711908" y="829365"/>
            <a:ext cx="1853139" cy="2302760"/>
          </a:xfrm>
          <a:prstGeom prst="rect">
            <a:avLst/>
          </a:prstGeom>
        </p:spPr>
      </p:pic>
      <p:pic>
        <p:nvPicPr>
          <p:cNvPr id="5" name="Picture 4">
            <a:extLst>
              <a:ext uri="{FF2B5EF4-FFF2-40B4-BE49-F238E27FC236}">
                <a16:creationId xmlns:a16="http://schemas.microsoft.com/office/drawing/2014/main" id="{D8C63FDA-F604-A167-D385-8AA26A73458C}"/>
              </a:ext>
            </a:extLst>
          </p:cNvPr>
          <p:cNvPicPr>
            <a:picLocks noChangeAspect="1"/>
          </p:cNvPicPr>
          <p:nvPr/>
        </p:nvPicPr>
        <p:blipFill>
          <a:blip r:embed="rId8"/>
          <a:stretch>
            <a:fillRect/>
          </a:stretch>
        </p:blipFill>
        <p:spPr>
          <a:xfrm>
            <a:off x="643033" y="826235"/>
            <a:ext cx="1897408" cy="2301229"/>
          </a:xfrm>
          <a:prstGeom prst="rect">
            <a:avLst/>
          </a:prstGeom>
        </p:spPr>
      </p:pic>
      <p:sp>
        <p:nvSpPr>
          <p:cNvPr id="6" name="TextBox 5">
            <a:extLst>
              <a:ext uri="{FF2B5EF4-FFF2-40B4-BE49-F238E27FC236}">
                <a16:creationId xmlns:a16="http://schemas.microsoft.com/office/drawing/2014/main" id="{FA24DB9F-1968-C054-E7AD-C26DA572700F}"/>
              </a:ext>
            </a:extLst>
          </p:cNvPr>
          <p:cNvSpPr txBox="1"/>
          <p:nvPr/>
        </p:nvSpPr>
        <p:spPr>
          <a:xfrm>
            <a:off x="0" y="4225852"/>
            <a:ext cx="3397624" cy="1785104"/>
          </a:xfrm>
          <a:prstGeom prst="rect">
            <a:avLst/>
          </a:prstGeom>
          <a:noFill/>
        </p:spPr>
        <p:txBody>
          <a:bodyPr wrap="square" rtlCol="0">
            <a:spAutoFit/>
          </a:bodyPr>
          <a:lstStyle/>
          <a:p>
            <a:pPr marL="457200" marR="0" fontAlgn="base">
              <a:spcBef>
                <a:spcPts val="500"/>
              </a:spcBef>
              <a:spcAft>
                <a:spcPts val="0"/>
              </a:spcAft>
            </a:pPr>
            <a:r>
              <a:rPr lang="en-US" sz="1000" b="1" i="1" dirty="0">
                <a:effectLst/>
                <a:latin typeface="Calibri" panose="020F0502020204030204" pitchFamily="34" charset="0"/>
                <a:ea typeface="Calibri" panose="020F0502020204030204" pitchFamily="34" charset="0"/>
              </a:rPr>
              <a:t>Tim Armstrong</a:t>
            </a:r>
            <a:r>
              <a:rPr lang="en-US" sz="1000" dirty="0">
                <a:effectLst/>
                <a:latin typeface="Calibri" panose="020F0502020204030204" pitchFamily="34" charset="0"/>
                <a:ea typeface="Calibri" panose="020F0502020204030204" pitchFamily="34" charset="0"/>
              </a:rPr>
              <a:t> interrogates the relationship between AI and copyright law, focusing on the questions that have challenged the courts, namely: (1) Does the act of “training” an AI algorithm infringe copyrights in the works that were used to train the system?  (2) Does the act of generating a new work using an AI system infringe copyrights in any of the training works?  And (3) May a work generated by an AI system receive protection under copyright law against being copied by others?   </a:t>
            </a:r>
          </a:p>
          <a:p>
            <a:endParaRPr lang="en-US" sz="1000" dirty="0">
              <a:ea typeface="Times New Roman" panose="02020603050405020304" pitchFamily="18" charset="0"/>
            </a:endParaRPr>
          </a:p>
        </p:txBody>
      </p:sp>
      <p:sp>
        <p:nvSpPr>
          <p:cNvPr id="8" name="TextBox 7">
            <a:extLst>
              <a:ext uri="{FF2B5EF4-FFF2-40B4-BE49-F238E27FC236}">
                <a16:creationId xmlns:a16="http://schemas.microsoft.com/office/drawing/2014/main" id="{0334A948-F15B-CD54-6DA8-C901428E9AA3}"/>
              </a:ext>
            </a:extLst>
          </p:cNvPr>
          <p:cNvSpPr txBox="1"/>
          <p:nvPr/>
        </p:nvSpPr>
        <p:spPr>
          <a:xfrm>
            <a:off x="0" y="5829937"/>
            <a:ext cx="3397624" cy="1631216"/>
          </a:xfrm>
          <a:prstGeom prst="rect">
            <a:avLst/>
          </a:prstGeom>
          <a:noFill/>
        </p:spPr>
        <p:txBody>
          <a:bodyPr wrap="square" rtlCol="0">
            <a:spAutoFit/>
          </a:bodyPr>
          <a:lstStyle/>
          <a:p>
            <a:pPr marL="457200" marR="0" fontAlgn="base">
              <a:spcBef>
                <a:spcPts val="500"/>
              </a:spcBef>
              <a:spcAft>
                <a:spcPts val="0"/>
              </a:spcAft>
            </a:pPr>
            <a:r>
              <a:rPr lang="en-US" sz="1000" b="1" i="1" dirty="0">
                <a:effectLst/>
                <a:latin typeface="Calibri" panose="020F0502020204030204" pitchFamily="34" charset="0"/>
                <a:ea typeface="Calibri" panose="020F0502020204030204" pitchFamily="34" charset="0"/>
              </a:rPr>
              <a:t>Caroline Turner</a:t>
            </a:r>
            <a:r>
              <a:rPr lang="en-US" sz="1000" dirty="0">
                <a:effectLst/>
                <a:latin typeface="Calibri" panose="020F0502020204030204" pitchFamily="34" charset="0"/>
                <a:ea typeface="Calibri" panose="020F0502020204030204" pitchFamily="34" charset="0"/>
              </a:rPr>
              <a:t> is an artist who has incorporated AI as a sophisticated ideation tool. Collaborating with ChatGPT in myriad ways to produce speculative fictional texts, she has used various text-to-image models to develop a bespoke workflow using 3D modeling software. Her recent work is 3D-animated video, RETROCAUSAL, prompted AI to imagine nonlinear hybridized architectural archways that represent both the past and future simultaneously.   </a:t>
            </a:r>
          </a:p>
          <a:p>
            <a:endParaRPr lang="en-US" sz="1000" dirty="0">
              <a:ea typeface="Times New Roman" panose="02020603050405020304" pitchFamily="18" charset="0"/>
            </a:endParaRPr>
          </a:p>
        </p:txBody>
      </p:sp>
      <p:sp>
        <p:nvSpPr>
          <p:cNvPr id="12" name="TextBox 11">
            <a:extLst>
              <a:ext uri="{FF2B5EF4-FFF2-40B4-BE49-F238E27FC236}">
                <a16:creationId xmlns:a16="http://schemas.microsoft.com/office/drawing/2014/main" id="{DC08F65D-7D6A-934A-19C5-42B5D80C9831}"/>
              </a:ext>
            </a:extLst>
          </p:cNvPr>
          <p:cNvSpPr txBox="1"/>
          <p:nvPr/>
        </p:nvSpPr>
        <p:spPr>
          <a:xfrm>
            <a:off x="0" y="7293023"/>
            <a:ext cx="3397624" cy="1849224"/>
          </a:xfrm>
          <a:prstGeom prst="rect">
            <a:avLst/>
          </a:prstGeom>
          <a:noFill/>
        </p:spPr>
        <p:txBody>
          <a:bodyPr wrap="square" rtlCol="0">
            <a:spAutoFit/>
          </a:bodyPr>
          <a:lstStyle/>
          <a:p>
            <a:pPr marL="457200" marR="0" fontAlgn="base">
              <a:spcBef>
                <a:spcPts val="500"/>
              </a:spcBef>
              <a:spcAft>
                <a:spcPts val="0"/>
              </a:spcAft>
            </a:pPr>
            <a:r>
              <a:rPr lang="en-US" sz="1000" b="1" i="1" dirty="0">
                <a:effectLst/>
                <a:latin typeface="Calibri" panose="020F0502020204030204" pitchFamily="34" charset="0"/>
                <a:ea typeface="Calibri" panose="020F0502020204030204" pitchFamily="34" charset="0"/>
              </a:rPr>
              <a:t>Tim Armstrong</a:t>
            </a:r>
            <a:r>
              <a:rPr lang="en-US" sz="1000" dirty="0">
                <a:effectLst/>
                <a:latin typeface="Calibri" panose="020F0502020204030204" pitchFamily="34" charset="0"/>
                <a:ea typeface="Calibri" panose="020F0502020204030204" pitchFamily="34" charset="0"/>
              </a:rPr>
              <a:t> interrogates the relationship between AI and copyright law, focusing on the questions that have challenged the courts, namely: (1) Does the act of “training” an AI algorithm infringe copyrights in the works that were used to train the system?  (2) Does the act of generating a new work using an AI system infringe copyrights in any of the training works?  And (3) May a work generated by an AI system receive protection under copyright law against being copied by others?   </a:t>
            </a:r>
          </a:p>
          <a:p>
            <a:pPr marL="457200" marR="0" fontAlgn="base">
              <a:spcBef>
                <a:spcPts val="500"/>
              </a:spcBef>
              <a:spcAft>
                <a:spcPts val="0"/>
              </a:spcAft>
            </a:pPr>
            <a:r>
              <a:rPr lang="en-US" sz="1000" dirty="0">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7484159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8063EE74C4B149B326B4AF41ED4648" ma:contentTypeVersion="15" ma:contentTypeDescription="Create a new document." ma:contentTypeScope="" ma:versionID="5adb41822d3371e3a6bd5ade1ba8ead5">
  <xsd:schema xmlns:xsd="http://www.w3.org/2001/XMLSchema" xmlns:xs="http://www.w3.org/2001/XMLSchema" xmlns:p="http://schemas.microsoft.com/office/2006/metadata/properties" xmlns:ns2="b0d3abbd-e9d6-4cf3-8c14-cc64f5b6c812" xmlns:ns3="beaba0e1-6107-4765-bd12-ded566ddeca2" xmlns:ns4="8be56858-bf0c-43d6-954d-be7222281d29" targetNamespace="http://schemas.microsoft.com/office/2006/metadata/properties" ma:root="true" ma:fieldsID="36bebeec5b71f2f4e1e378cf9be56963" ns2:_="" ns3:_="" ns4:_="">
    <xsd:import namespace="b0d3abbd-e9d6-4cf3-8c14-cc64f5b6c812"/>
    <xsd:import namespace="beaba0e1-6107-4765-bd12-ded566ddeca2"/>
    <xsd:import namespace="8be56858-bf0c-43d6-954d-be7222281d2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4:TaxCatchAll"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d3abbd-e9d6-4cf3-8c14-cc64f5b6c8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ce7ed257-b896-4b55-84f7-2c4d79b9c33f"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aba0e1-6107-4765-bd12-ded566ddeca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be56858-bf0c-43d6-954d-be7222281d29"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a8348ff8-bbd3-43d5-aba5-3b5fc43b3c88}" ma:internalName="TaxCatchAll" ma:showField="CatchAllData" ma:web="beaba0e1-6107-4765-bd12-ded566ddeca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EFF037-0287-4FBD-B5BF-5D993484E9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d3abbd-e9d6-4cf3-8c14-cc64f5b6c812"/>
    <ds:schemaRef ds:uri="beaba0e1-6107-4765-bd12-ded566ddeca2"/>
    <ds:schemaRef ds:uri="8be56858-bf0c-43d6-954d-be7222281d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D28B80-DA9B-481C-AC91-758F8CE7DF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179</TotalTime>
  <Words>427</Words>
  <Application>Microsoft Office PowerPoint</Application>
  <PresentationFormat>Custom</PresentationFormat>
  <Paragraphs>11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Open Sans</vt:lpstr>
      <vt:lpstr>Open Sans Extrabold</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Sebastian Ramirez Loaiza</dc:creator>
  <cp:lastModifiedBy>Rezai, Pam (rezaiph)</cp:lastModifiedBy>
  <cp:revision>12</cp:revision>
  <cp:lastPrinted>2023-10-19T14:52:06Z</cp:lastPrinted>
  <dcterms:created xsi:type="dcterms:W3CDTF">2023-10-19T14:03:03Z</dcterms:created>
  <dcterms:modified xsi:type="dcterms:W3CDTF">2024-03-06T20:13:39Z</dcterms:modified>
</cp:coreProperties>
</file>